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56" r:id="rId2"/>
    <p:sldId id="259" r:id="rId3"/>
    <p:sldId id="260" r:id="rId4"/>
    <p:sldId id="270" r:id="rId5"/>
    <p:sldId id="265" r:id="rId6"/>
    <p:sldId id="269" r:id="rId7"/>
    <p:sldId id="271" r:id="rId8"/>
    <p:sldId id="263" r:id="rId9"/>
    <p:sldId id="264" r:id="rId10"/>
    <p:sldId id="266" r:id="rId11"/>
    <p:sldId id="267" r:id="rId12"/>
    <p:sldId id="268" r:id="rId13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C7F7"/>
    <a:srgbClr val="99CCFF"/>
    <a:srgbClr val="51A1F1"/>
    <a:srgbClr val="CCFFFF"/>
    <a:srgbClr val="92C4F6"/>
    <a:srgbClr val="F0CE92"/>
    <a:srgbClr val="FFE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107" autoAdjust="0"/>
    <p:restoredTop sz="94659" autoAdjust="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370BB-0432-4590-98D8-F6716F2B89FB}" type="datetimeFigureOut">
              <a:rPr lang="de-DE" smtClean="0"/>
              <a:t>13.04.2026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49CB3-9D70-43E7-B7F8-63E4CCBC5A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08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Rechtec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 Folie </a:t>
            </a:r>
            <a:fld id="{A43C1472-A071-479B-8E1C-B01C529BE9DF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 Folie </a:t>
            </a:r>
            <a:fld id="{A43C1472-A071-479B-8E1C-B01C529BE9DF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bgerundetes Rechtec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Rechtec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 baseline="0">
                <a:latin typeface="Comic Sans MS" pitchFamily="66" charset="0"/>
              </a:defRPr>
            </a:lvl1pPr>
          </a:lstStyle>
          <a:p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 sz="2400" b="1">
                <a:solidFill>
                  <a:schemeClr val="accent1"/>
                </a:solidFill>
                <a:latin typeface="Comic Sans MS" pitchFamily="66" charset="0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dirty="0" err="1" smtClean="0"/>
              <a:t>rformate</a:t>
            </a:r>
            <a:r>
              <a:rPr kumimoji="0" lang="de-DE" dirty="0" smtClean="0"/>
              <a:t>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Comic Sans MS" pitchFamily="66" charset="0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dirty="0" smtClean="0"/>
              <a:t>Textmasterformate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>
            <a:lvl1pPr>
              <a:defRPr>
                <a:latin typeface="Comic Sans MS" pitchFamily="66" charset="0"/>
              </a:defRPr>
            </a:lvl1pPr>
            <a:lvl2pPr>
              <a:defRPr>
                <a:latin typeface="Comic Sans MS" pitchFamily="66" charset="0"/>
              </a:defRPr>
            </a:lvl2pPr>
            <a:lvl3pPr>
              <a:defRPr>
                <a:latin typeface="Comic Sans MS" pitchFamily="66" charset="0"/>
              </a:defRPr>
            </a:lvl3pPr>
            <a:lvl4pPr>
              <a:defRPr>
                <a:latin typeface="Comic Sans MS" pitchFamily="66" charset="0"/>
              </a:defRPr>
            </a:lvl4pPr>
            <a:lvl5pPr>
              <a:defRPr>
                <a:latin typeface="Comic Sans MS" pitchFamily="66" charset="0"/>
              </a:defRPr>
            </a:lvl5pPr>
          </a:lstStyle>
          <a:p>
            <a:pPr lvl="0" eaLnBrk="1" latinLnBrk="0" hangingPunct="1"/>
            <a:r>
              <a:rPr lang="de-DE" dirty="0" smtClean="0"/>
              <a:t>Textmasterformate durch Klicken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  <a:p>
            <a:pPr lvl="3" eaLnBrk="1" latinLnBrk="0" hangingPunct="1"/>
            <a:r>
              <a:rPr lang="de-DE" dirty="0" smtClean="0"/>
              <a:t>Vierte Ebene</a:t>
            </a:r>
          </a:p>
          <a:p>
            <a:pPr lvl="4" eaLnBrk="1" latinLnBrk="0" hangingPunct="1"/>
            <a:r>
              <a:rPr lang="de-DE" dirty="0" smtClean="0"/>
              <a:t>Fünfte Ebene</a:t>
            </a:r>
            <a:endParaRPr kumimoji="0" lang="en-US" dirty="0"/>
          </a:p>
        </p:txBody>
      </p:sp>
      <p:sp>
        <p:nvSpPr>
          <p:cNvPr id="13" name="Inhaltsplatzhalt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>
            <a:lvl1pPr>
              <a:defRPr>
                <a:latin typeface="Comic Sans MS" pitchFamily="66" charset="0"/>
              </a:defRPr>
            </a:lvl1pPr>
            <a:lvl2pPr>
              <a:defRPr>
                <a:latin typeface="Comic Sans MS" pitchFamily="66" charset="0"/>
              </a:defRPr>
            </a:lvl2pPr>
            <a:lvl3pPr>
              <a:defRPr>
                <a:latin typeface="Comic Sans MS" pitchFamily="66" charset="0"/>
              </a:defRPr>
            </a:lvl3pPr>
            <a:lvl4pPr>
              <a:defRPr>
                <a:latin typeface="Comic Sans MS" pitchFamily="66" charset="0"/>
              </a:defRPr>
            </a:lvl4pPr>
            <a:lvl5pPr>
              <a:defRPr>
                <a:latin typeface="Comic Sans MS" pitchFamily="66" charset="0"/>
              </a:defRPr>
            </a:lvl5pPr>
          </a:lstStyle>
          <a:p>
            <a:pPr lvl="0" eaLnBrk="1" latinLnBrk="0" hangingPunct="1"/>
            <a:r>
              <a:rPr lang="de-DE" dirty="0" smtClean="0"/>
              <a:t>Textmasterformate durch Klicken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  <a:p>
            <a:pPr lvl="3" eaLnBrk="1" latinLnBrk="0" hangingPunct="1"/>
            <a:r>
              <a:rPr lang="de-DE" dirty="0" smtClean="0"/>
              <a:t>Vierte Ebene</a:t>
            </a:r>
          </a:p>
          <a:p>
            <a:pPr lvl="4" eaLnBrk="1" latinLnBrk="0" hangingPunct="1"/>
            <a:r>
              <a:rPr lang="de-DE" dirty="0" smtClean="0"/>
              <a:t>Fünfte Ebene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13.04.2026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t="89000" r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e-DE" dirty="0" smtClean="0"/>
              <a:t>Textmasterformate durch Klicken bearbeiten</a:t>
            </a:r>
          </a:p>
          <a:p>
            <a:pPr lvl="1" eaLnBrk="1" latinLnBrk="0" hangingPunct="1"/>
            <a:r>
              <a:rPr kumimoji="0" lang="de-DE" dirty="0" smtClean="0"/>
              <a:t>Zweite Ebene</a:t>
            </a:r>
          </a:p>
          <a:p>
            <a:pPr lvl="2" eaLnBrk="1" latinLnBrk="0" hangingPunct="1"/>
            <a:r>
              <a:rPr kumimoji="0" lang="de-DE" dirty="0" smtClean="0"/>
              <a:t>Dritte Ebene</a:t>
            </a:r>
          </a:p>
          <a:p>
            <a:pPr lvl="3" eaLnBrk="1" latinLnBrk="0" hangingPunct="1"/>
            <a:r>
              <a:rPr kumimoji="0" lang="de-DE" dirty="0" smtClean="0"/>
              <a:t>Vierte Ebene</a:t>
            </a:r>
          </a:p>
          <a:p>
            <a:pPr lvl="4" eaLnBrk="1" latinLnBrk="0" hangingPunct="1"/>
            <a:r>
              <a:rPr kumimoji="0" lang="de-DE" dirty="0" smtClean="0"/>
              <a:t>Fünfte Ebene</a:t>
            </a:r>
            <a:endParaRPr kumimoji="0" lang="en-US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BA50D42-C9CD-4801-B293-61D1F53EC57E}" type="datetimeFigureOut">
              <a:rPr lang="de-DE" smtClean="0"/>
              <a:pPr/>
              <a:t>13.04.2026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pic>
        <p:nvPicPr>
          <p:cNvPr id="13313" name="Picture 1" descr="Logo Stadt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058048" y="25500"/>
            <a:ext cx="1050456" cy="52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35496" y="6021288"/>
          <a:ext cx="886115" cy="661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0" name="Picture" r:id="rId18" imgW="857160" imgH="790560" progId="Word.Picture.8">
                  <p:embed/>
                </p:oleObj>
              </mc:Choice>
              <mc:Fallback>
                <p:oleObj name="Picture" r:id="rId18" imgW="857160" imgH="790560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6021288"/>
                        <a:ext cx="886115" cy="6610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BBB5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-371613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 Folie </a:t>
            </a:r>
            <a:fld id="{A43C1472-A071-479B-8E1C-B01C529BE9DF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44" r:id="rId2"/>
    <p:sldLayoutId id="2147483734" r:id="rId3"/>
    <p:sldLayoutId id="2147483745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muehlis@schulverein-hose.de" TargetMode="External"/><Relationship Id="rId2" Type="http://schemas.openxmlformats.org/officeDocument/2006/relationships/hyperlink" Target="mailto:verwaltung@muehlenschule.de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467544" y="5348807"/>
            <a:ext cx="4320480" cy="1292465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Jungfernstieg 6, 21244 Buchholz i. d. N.</a:t>
            </a:r>
            <a:b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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04187 - 6970 verwaltung@muehlenschule.de</a:t>
            </a:r>
            <a:b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www.muehlenschule.de</a:t>
            </a:r>
          </a:p>
          <a:p>
            <a:pPr>
              <a:buNone/>
            </a:pP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683568" y="1632790"/>
            <a:ext cx="7772400" cy="3068044"/>
          </a:xfrm>
        </p:spPr>
        <p:txBody>
          <a:bodyPr>
            <a:normAutofit/>
          </a:bodyPr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HERZLICH </a:t>
            </a:r>
            <a:b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WILLKOMMEN</a:t>
            </a:r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7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der</a:t>
            </a:r>
            <a:br>
              <a:rPr lang="de-DE" sz="27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Mühlenschule Holm-Seppensen Grundschule</a:t>
            </a:r>
            <a:endParaRPr lang="de-DE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827584" y="5229200"/>
            <a:ext cx="37444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306201"/>
            <a:ext cx="2143510" cy="936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05389"/>
            <a:ext cx="1863451" cy="1080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89" y="1632790"/>
            <a:ext cx="3705037" cy="232106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040" y="4718133"/>
            <a:ext cx="2564186" cy="192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Program Files\Microsoft Office\MEDIA\CAGCAT10\j018332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5500702"/>
            <a:ext cx="1136202" cy="1141380"/>
          </a:xfrm>
          <a:prstGeom prst="rect">
            <a:avLst/>
          </a:prstGeom>
          <a:noFill/>
        </p:spPr>
      </p:pic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1371600" y="273050"/>
            <a:ext cx="7772400" cy="1143000"/>
          </a:xfrm>
        </p:spPr>
        <p:txBody>
          <a:bodyPr>
            <a:normAutofit/>
          </a:bodyPr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Wissenswertes…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quarter" idx="4294967295"/>
          </p:nvPr>
        </p:nvSpPr>
        <p:spPr>
          <a:xfrm>
            <a:off x="1115616" y="1600200"/>
            <a:ext cx="7464300" cy="4900634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defRPr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 Beginn der Sommerferien erhält Ihr Kind </a:t>
            </a: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 von der Klassenleitung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mit Grüßen an das Schulkind, einer Klassen- und  Materialliste etc.</a:t>
            </a:r>
          </a:p>
          <a:p>
            <a:pPr>
              <a:lnSpc>
                <a:spcPct val="120000"/>
              </a:lnSpc>
              <a:defRPr/>
            </a:pP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Versicherung: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Kinder sind in der Schule/auf dem direkten Schulweg </a:t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über die GUVH Landesunfallkasse Niedersachsen versichert (Flyer liegen der Post bei)</a:t>
            </a:r>
          </a:p>
          <a:p>
            <a:pPr>
              <a:lnSpc>
                <a:spcPct val="120000"/>
              </a:lnSpc>
              <a:defRPr/>
            </a:pP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Schülerbeförderung: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Wenn der Schulweg mehr als 2 km beträgt, kann eine Schülerfahrkarte beantragt werden. (Online-Anmeldung über       LK-Harburg) </a:t>
            </a:r>
          </a:p>
          <a:p>
            <a:pPr indent="0">
              <a:buNone/>
            </a:pPr>
            <a:endParaRPr lang="de-DE" sz="2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1371600" y="273050"/>
            <a:ext cx="7772400" cy="1143000"/>
          </a:xfrm>
        </p:spPr>
        <p:txBody>
          <a:bodyPr>
            <a:normAutofit/>
          </a:bodyPr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Eltern engagieren sich … 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quarter" idx="4294967295"/>
          </p:nvPr>
        </p:nvSpPr>
        <p:spPr>
          <a:xfrm>
            <a:off x="1421931" y="1464854"/>
            <a:ext cx="7464300" cy="4900634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defRPr/>
            </a:pP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Verkehrsausschuss: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Sicherheit der Kinder liegt allen am Herzen.</a:t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Ehrenamtlicher Schülerlotsendienst </a:t>
            </a:r>
          </a:p>
          <a:p>
            <a:pPr>
              <a:lnSpc>
                <a:spcPct val="120000"/>
              </a:lnSpc>
              <a:defRPr/>
            </a:pP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Bücherei: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Frau Hessenberg organisiert mit ehrenamtlicher Elternhilfe die Schülerbücherei</a:t>
            </a:r>
          </a:p>
          <a:p>
            <a:pPr>
              <a:lnSpc>
                <a:spcPct val="120000"/>
              </a:lnSpc>
              <a:defRPr/>
            </a:pP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Elterngremien: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Schulelternrat, Schulvorstand</a:t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weitere Informationen folgen hierzu im laufenden Schuljahr</a:t>
            </a:r>
          </a:p>
          <a:p>
            <a:pPr>
              <a:lnSpc>
                <a:spcPct val="120000"/>
              </a:lnSpc>
              <a:defRPr/>
            </a:pP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Leitung einer AG der 3. + 4. Klassen in Kleingruppen: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Sport, Basteln, Spiele – Ihre Ideen und Kreativität sind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de-DE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herzlich willkommen.</a:t>
            </a:r>
          </a:p>
          <a:p>
            <a:pPr>
              <a:lnSpc>
                <a:spcPct val="120000"/>
              </a:lnSpc>
              <a:defRPr/>
            </a:pPr>
            <a:endParaRPr lang="de-DE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buNone/>
            </a:pPr>
            <a:endParaRPr lang="de-DE" sz="2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650" name="Picture 2" descr="C:\Users\Elke\AppData\Local\Microsoft\Windows\Temporary Internet Files\Content.IE5\0LYESQ0B\435px-CH-Hinweissignal-Standort_eines_Fussgängerstreifens.svg[1].png"/>
          <p:cNvPicPr>
            <a:picLocks noChangeAspect="1" noChangeArrowheads="1"/>
          </p:cNvPicPr>
          <p:nvPr/>
        </p:nvPicPr>
        <p:blipFill>
          <a:blip r:embed="rId2" cstate="print">
            <a:lum bright="29000"/>
          </a:blip>
          <a:srcRect/>
          <a:stretch>
            <a:fillRect/>
          </a:stretch>
        </p:blipFill>
        <p:spPr bwMode="auto">
          <a:xfrm>
            <a:off x="7524328" y="1556792"/>
            <a:ext cx="785803" cy="1082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2195736" y="5733256"/>
            <a:ext cx="4860032" cy="936104"/>
          </a:xfrm>
        </p:spPr>
        <p:txBody>
          <a:bodyPr>
            <a:noAutofit/>
          </a:bodyPr>
          <a:lstStyle/>
          <a:p>
            <a:pPr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Jungfernstieg 6, 21244 Buchholz i. d. N.</a:t>
            </a:r>
            <a:b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</a:t>
            </a: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04187 – 6970 / verwaltung@muehlenschule.de</a:t>
            </a:r>
            <a:b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www.muehlenschule.de</a:t>
            </a:r>
          </a:p>
          <a:p>
            <a:pPr>
              <a:buNone/>
            </a:pPr>
            <a:endParaRPr lang="de-DE" sz="2000" dirty="0"/>
          </a:p>
        </p:txBody>
      </p:sp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571472" y="857232"/>
            <a:ext cx="8460432" cy="1381262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Wir freuen uns auf Ihre Kinder!</a:t>
            </a:r>
            <a:endParaRPr lang="de-DE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98858"/>
            <a:ext cx="2143510" cy="936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6" y="198858"/>
            <a:ext cx="1863451" cy="108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312338"/>
            <a:ext cx="4860032" cy="3224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Schulorganisation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16943" y="1665312"/>
            <a:ext cx="3801616" cy="4572000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Schulleitung: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Frau Trützschler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Konrektor: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Herr Felgenhauer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de-DE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de-DE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Verwaltung:</a:t>
            </a:r>
          </a:p>
          <a:p>
            <a:pPr marL="274320" marR="0" lvl="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Sekretariat</a:t>
            </a:r>
            <a:r>
              <a:rPr kumimoji="0" lang="de-DE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de-DE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kumimoji="0" lang="de-DE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Frau Sebsda</a:t>
            </a:r>
          </a:p>
          <a:p>
            <a:pPr marL="274320" marR="0" lvl="0" algn="l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Hausmeister:</a:t>
            </a: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Herr Saß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947478" y="1624916"/>
            <a:ext cx="3749675" cy="518846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Kollegium: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zur Zeit</a:t>
            </a: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16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Lehrkräfte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lang="de-DE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Referendarin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1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kumimoji="0" lang="de-DE" sz="1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de-DE" sz="16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Schulsozialarbeiterin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1 Förderschullehrerin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3 Pädagogische Mitarbeiterinnen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lang="de-DE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1 </a:t>
            </a:r>
            <a:r>
              <a:rPr lang="de-DE" sz="1600" dirty="0" err="1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BufDi</a:t>
            </a:r>
            <a:r>
              <a:rPr lang="de-DE" sz="16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kumimoji="0" lang="de-DE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de-DE" sz="16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FSJler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de-D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Schulelternratsvorsitz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Herr Weber</a:t>
            </a:r>
            <a:r>
              <a:rPr kumimoji="0" lang="de-DE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Frau </a:t>
            </a:r>
            <a:r>
              <a:rPr lang="de-DE" sz="1600" noProof="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Wolf</a:t>
            </a:r>
            <a:endParaRPr kumimoji="0" lang="de-DE" sz="1600" b="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120000"/>
              <a:tabLst/>
              <a:defRPr/>
            </a:pP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Schulvorstand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Vorsitzende: </a:t>
            </a:r>
            <a:b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Frau Trützschler	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4 gewählte Elternvertretungen +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4 gewählte Lehrkräfte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1043608" y="3789040"/>
            <a:ext cx="27363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4499992" y="1844824"/>
            <a:ext cx="0" cy="4392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Unsere</a:t>
            </a:r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Schüler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>
          <a:xfrm>
            <a:off x="914400" y="1957410"/>
            <a:ext cx="3733800" cy="762000"/>
          </a:xfrm>
        </p:spPr>
        <p:txBody>
          <a:bodyPr/>
          <a:lstStyle/>
          <a:p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insgesamt 12 Klassen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914400" y="2757510"/>
            <a:ext cx="3733800" cy="3886200"/>
          </a:xfrm>
          <a:ln>
            <a:noFill/>
          </a:ln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1a, 1b, 1c        </a:t>
            </a:r>
          </a:p>
          <a:p>
            <a:r>
              <a:rPr lang="de-DE" sz="2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2a, 2b, 2c    </a:t>
            </a:r>
          </a:p>
          <a:p>
            <a:r>
              <a:rPr lang="de-DE" sz="2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3a, 3b, 3c</a:t>
            </a:r>
          </a:p>
          <a:p>
            <a:r>
              <a:rPr lang="de-DE" sz="2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4a, 4b, 4c  </a:t>
            </a:r>
            <a: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Gerade Verbindung 9"/>
          <p:cNvCxnSpPr/>
          <p:nvPr/>
        </p:nvCxnSpPr>
        <p:spPr>
          <a:xfrm>
            <a:off x="4499992" y="1844824"/>
            <a:ext cx="0" cy="4392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Inhaltsplatzhalter 6"/>
          <p:cNvSpPr>
            <a:spLocks noGrp="1"/>
          </p:cNvSpPr>
          <p:nvPr>
            <p:ph sz="half" idx="2"/>
          </p:nvPr>
        </p:nvSpPr>
        <p:spPr>
          <a:xfrm>
            <a:off x="4857752" y="1471626"/>
            <a:ext cx="3733800" cy="3886200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 Schuljahr 2026/2027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Klasse 1</a:t>
            </a:r>
            <a:b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dreizügig</a:t>
            </a:r>
            <a:endParaRPr lang="de-DE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652" name="Picture 4" descr="C:\Users\Elke\AppData\Local\Microsoft\Windows\Temporary Internet Files\Content.IE5\9TVZVJLL\Lämpel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5501" y="4572008"/>
            <a:ext cx="1707093" cy="2143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4"/>
          <p:cNvSpPr>
            <a:spLocks noGrp="1"/>
          </p:cNvSpPr>
          <p:nvPr>
            <p:ph type="title"/>
          </p:nvPr>
        </p:nvSpPr>
        <p:spPr>
          <a:xfrm>
            <a:off x="429791" y="281340"/>
            <a:ext cx="7772400" cy="598633"/>
          </a:xfrm>
        </p:spPr>
        <p:txBody>
          <a:bodyPr>
            <a:noAutofit/>
          </a:bodyPr>
          <a:lstStyle/>
          <a:p>
            <a:r>
              <a:rPr 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Unterrichtstag Ihres Kindes in der 1. Klasse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half" idx="4"/>
          </p:nvPr>
        </p:nvSpPr>
        <p:spPr>
          <a:xfrm>
            <a:off x="3126068" y="1466019"/>
            <a:ext cx="3733800" cy="42054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1683659" y="2156383"/>
            <a:ext cx="5433832" cy="4365104"/>
            <a:chOff x="3486247" y="1945691"/>
            <a:chExt cx="5433832" cy="4365104"/>
          </a:xfrm>
        </p:grpSpPr>
        <p:sp>
          <p:nvSpPr>
            <p:cNvPr id="11" name="Rechteck 10"/>
            <p:cNvSpPr/>
            <p:nvPr/>
          </p:nvSpPr>
          <p:spPr>
            <a:xfrm>
              <a:off x="3486247" y="1945691"/>
              <a:ext cx="5411271" cy="48086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Schule Frühbetreuung</a:t>
              </a:r>
              <a:r>
                <a:rPr lang="de-DE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r>
                <a:rPr lang="de-DE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8:00 – </a:t>
              </a:r>
              <a:r>
                <a:rPr lang="de-DE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8:25 Uhr </a:t>
              </a:r>
            </a:p>
          </p:txBody>
        </p:sp>
        <p:sp>
          <p:nvSpPr>
            <p:cNvPr id="12" name="Rechteck 11"/>
            <p:cNvSpPr/>
            <p:nvPr/>
          </p:nvSpPr>
          <p:spPr>
            <a:xfrm>
              <a:off x="4931306" y="2540386"/>
              <a:ext cx="2514814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2. Std. </a:t>
              </a:r>
              <a:r>
                <a:rPr lang="de-DE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8:30 </a:t>
              </a:r>
              <a:r>
                <a:rPr lang="de-DE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– 09:15 Uhr</a:t>
              </a:r>
            </a:p>
          </p:txBody>
        </p:sp>
        <p:sp>
          <p:nvSpPr>
            <p:cNvPr id="13" name="Rechteck 12"/>
            <p:cNvSpPr/>
            <p:nvPr/>
          </p:nvSpPr>
          <p:spPr>
            <a:xfrm>
              <a:off x="4931306" y="3003210"/>
              <a:ext cx="2514814" cy="5248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3. Std. </a:t>
              </a:r>
              <a:r>
                <a:rPr lang="de-DE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9:15 </a:t>
              </a:r>
              <a:r>
                <a:rPr lang="de-DE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de-DE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10:05 Uhr</a:t>
              </a:r>
            </a:p>
            <a:p>
              <a:r>
                <a:rPr lang="de-DE" sz="1600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Inkl. Frühstückspause</a:t>
              </a:r>
              <a:r>
                <a:rPr lang="de-DE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de-DE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hteck 13"/>
            <p:cNvSpPr/>
            <p:nvPr/>
          </p:nvSpPr>
          <p:spPr>
            <a:xfrm>
              <a:off x="4941904" y="3922789"/>
              <a:ext cx="2514814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4. Std. </a:t>
              </a:r>
              <a:r>
                <a:rPr lang="de-DE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10:25 – 11:10 Uhr</a:t>
              </a:r>
            </a:p>
          </p:txBody>
        </p:sp>
        <p:sp>
          <p:nvSpPr>
            <p:cNvPr id="15" name="Rechteck 14"/>
            <p:cNvSpPr/>
            <p:nvPr/>
          </p:nvSpPr>
          <p:spPr>
            <a:xfrm>
              <a:off x="4936624" y="4349775"/>
              <a:ext cx="2514814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5. Std. </a:t>
              </a:r>
              <a:r>
                <a:rPr lang="de-DE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11:15 – 12:00 Uhr 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4925116" y="3651440"/>
              <a:ext cx="2514814" cy="1918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Pause</a:t>
              </a:r>
              <a:endPara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hteck 16"/>
            <p:cNvSpPr/>
            <p:nvPr/>
          </p:nvSpPr>
          <p:spPr>
            <a:xfrm>
              <a:off x="4936624" y="4761920"/>
              <a:ext cx="2514814" cy="1918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Pause</a:t>
              </a:r>
              <a:endPara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hteck 17"/>
            <p:cNvSpPr/>
            <p:nvPr/>
          </p:nvSpPr>
          <p:spPr>
            <a:xfrm>
              <a:off x="3486247" y="5136482"/>
              <a:ext cx="2654178" cy="116763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60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Spätbetreuung </a:t>
              </a:r>
            </a:p>
            <a:p>
              <a:r>
                <a:rPr lang="de-DE" sz="16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(kein Mittagessen)</a:t>
              </a:r>
            </a:p>
            <a:p>
              <a:r>
                <a:rPr lang="de-DE" sz="160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12:15 </a:t>
              </a:r>
              <a:r>
                <a:rPr lang="de-DE" sz="1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– </a:t>
              </a:r>
              <a:r>
                <a:rPr lang="de-DE" sz="160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13:00 Uhr</a:t>
              </a:r>
            </a:p>
            <a:p>
              <a:r>
                <a:rPr lang="de-DE" sz="12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(Anmeldung erforderlich. Gilt für Klasse 1 und 2, kostenlos.)</a:t>
              </a:r>
              <a:endParaRPr lang="de-DE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hteck 18"/>
            <p:cNvSpPr/>
            <p:nvPr/>
          </p:nvSpPr>
          <p:spPr>
            <a:xfrm>
              <a:off x="6349376" y="5131384"/>
              <a:ext cx="2570703" cy="1179411"/>
            </a:xfrm>
            <a:prstGeom prst="rect">
              <a:avLst/>
            </a:prstGeom>
            <a:solidFill>
              <a:srgbClr val="97C7F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600" b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Mühlenstrolche </a:t>
              </a:r>
            </a:p>
            <a:p>
              <a:r>
                <a:rPr lang="de-DE" sz="16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12:00 Uhr Mittagessen</a:t>
              </a:r>
            </a:p>
            <a:p>
              <a:r>
                <a:rPr lang="de-DE" sz="16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--&gt; Spätbetreuung</a:t>
              </a:r>
            </a:p>
            <a:p>
              <a:r>
                <a:rPr lang="de-DE" sz="16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13:00 - 16:00 Uhr Betreuung</a:t>
              </a:r>
              <a:endParaRPr lang="de-DE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Rechteck 19"/>
          <p:cNvSpPr/>
          <p:nvPr/>
        </p:nvSpPr>
        <p:spPr>
          <a:xfrm>
            <a:off x="4572000" y="1124744"/>
            <a:ext cx="2520280" cy="952121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Mühlenstrolche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Frühbetreuung   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7:00 </a:t>
            </a:r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de-D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8:00 Uhr </a:t>
            </a:r>
          </a:p>
        </p:txBody>
      </p:sp>
    </p:spTree>
    <p:extLst>
      <p:ext uri="{BB962C8B-B14F-4D97-AF65-F5344CB8AC3E}">
        <p14:creationId xmlns:p14="http://schemas.microsoft.com/office/powerpoint/2010/main" val="10534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899592" y="225513"/>
            <a:ext cx="7772400" cy="1143000"/>
          </a:xfrm>
        </p:spPr>
        <p:txBody>
          <a:bodyPr/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Stundentafel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791211"/>
              </p:ext>
            </p:extLst>
          </p:nvPr>
        </p:nvGraphicFramePr>
        <p:xfrm>
          <a:off x="971600" y="1556792"/>
          <a:ext cx="4032448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1383297153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420396735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Fach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Stunden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42456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Deutsch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6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49319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Mathe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6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53721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Sachunterricht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2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71428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Religion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1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56037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i="0" dirty="0" smtClean="0"/>
                        <a:t>Soziales Lernen</a:t>
                      </a:r>
                      <a:endParaRPr lang="de-DE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i="0" dirty="0" smtClean="0"/>
                        <a:t>  1</a:t>
                      </a:r>
                      <a:endParaRPr lang="de-DE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17872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Sport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2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79606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Kunst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2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9127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Musik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1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58826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dirty="0" smtClean="0"/>
                        <a:t>Sichere Basis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78759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DE" sz="800" b="1" dirty="0" smtClean="0"/>
                    </a:p>
                    <a:p>
                      <a:r>
                        <a:rPr lang="de-DE" b="1" dirty="0" smtClean="0"/>
                        <a:t>Gesamt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b="1" dirty="0" smtClean="0"/>
                    </a:p>
                    <a:p>
                      <a:r>
                        <a:rPr lang="de-DE" b="1" dirty="0" smtClean="0"/>
                        <a:t>22</a:t>
                      </a:r>
                      <a:endParaRPr lang="de-D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23634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4"/>
          <p:cNvSpPr txBox="1">
            <a:spLocks/>
          </p:cNvSpPr>
          <p:nvPr/>
        </p:nvSpPr>
        <p:spPr>
          <a:xfrm>
            <a:off x="827584" y="332656"/>
            <a:ext cx="7844408" cy="70767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Abmeldungen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6"/>
          <p:cNvSpPr txBox="1">
            <a:spLocks/>
          </p:cNvSpPr>
          <p:nvPr/>
        </p:nvSpPr>
        <p:spPr>
          <a:xfrm>
            <a:off x="611560" y="1124744"/>
            <a:ext cx="7464300" cy="417646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Wingdings 2"/>
              <a:buNone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Wenn Ihr Kind </a:t>
            </a:r>
          </a:p>
          <a:p>
            <a:pPr marL="617220" indent="-34290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krank ist</a:t>
            </a:r>
          </a:p>
          <a:p>
            <a:pPr marL="617220" indent="-34290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später in die Schule kommt </a:t>
            </a:r>
          </a:p>
          <a:p>
            <a:pPr marL="617220" indent="-34290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früher abgeholt wird</a:t>
            </a:r>
          </a:p>
          <a:p>
            <a:pPr indent="0">
              <a:buNone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geben Sie uns bitte </a:t>
            </a:r>
            <a:r>
              <a:rPr lang="de-DE" sz="2000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8:20 Uhr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Bescheid. </a:t>
            </a:r>
          </a:p>
          <a:p>
            <a:pPr indent="0">
              <a:buFont typeface="Wingdings 2"/>
              <a:buNone/>
            </a:pPr>
            <a:endParaRPr lang="de-DE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buFont typeface="Wingdings 2"/>
              <a:buNone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können Sie uns erreichen:</a:t>
            </a:r>
          </a:p>
          <a:p>
            <a:pPr marL="617220" indent="-34290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 7:45 Uhr - 04187 6970</a:t>
            </a:r>
          </a:p>
          <a:p>
            <a:pPr marL="617220" indent="-342900"/>
            <a:r>
              <a:rPr lang="de-DE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kindkrank@muehlenschule.de</a:t>
            </a:r>
            <a:r>
              <a:rPr lang="de-DE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 </a:t>
            </a:r>
            <a:r>
              <a:rPr lang="de-DE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muehlis@schulverein-hose.de</a:t>
            </a:r>
            <a:endParaRPr lang="de-DE" sz="18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1540" lvl="1" indent="-342900"/>
            <a:r>
              <a:rPr lang="de-DE" sz="16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Nutzen Sie gerne unsere QR-Codes</a:t>
            </a:r>
            <a:endParaRPr lang="de-DE" sz="16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1540" lvl="1" indent="-342900"/>
            <a:endParaRPr lang="de-DE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buNone/>
            </a:pPr>
            <a:endParaRPr lang="de-DE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buNone/>
            </a:pPr>
            <a:endParaRPr lang="de-DE" sz="1600" i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buNone/>
            </a:pPr>
            <a:r>
              <a:rPr lang="de-DE" sz="1600" b="1" i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Tipp: </a:t>
            </a:r>
            <a:r>
              <a:rPr lang="de-DE" sz="1600" i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Drucken Sie sich gerne diese Folie aus und hängen Sie sich zuhause auf.</a:t>
            </a:r>
            <a:endParaRPr lang="de-DE" sz="1600" i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82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4"/>
          <p:cNvSpPr txBox="1">
            <a:spLocks/>
          </p:cNvSpPr>
          <p:nvPr/>
        </p:nvSpPr>
        <p:spPr>
          <a:xfrm>
            <a:off x="539552" y="81695"/>
            <a:ext cx="7772400" cy="70767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Abmeldungen per Mail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55576" y="1604646"/>
            <a:ext cx="2563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 smtClean="0">
                <a:latin typeface="Brush Script MT" panose="03060802040406070304" pitchFamily="66" charset="0"/>
              </a:rPr>
              <a:t>Schule</a:t>
            </a:r>
            <a:endParaRPr lang="de-DE" b="1" dirty="0">
              <a:latin typeface="Brush Script MT" panose="03060802040406070304" pitchFamily="66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5580112" y="5004738"/>
            <a:ext cx="255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 smtClean="0">
                <a:latin typeface="Brush Script MT" panose="03060802040406070304" pitchFamily="66" charset="0"/>
              </a:rPr>
              <a:t>&amp; </a:t>
            </a:r>
            <a:r>
              <a:rPr lang="de-DE" sz="5400" b="1" dirty="0" err="1" smtClean="0">
                <a:latin typeface="Brush Script MT" panose="03060802040406070304" pitchFamily="66" charset="0"/>
              </a:rPr>
              <a:t>Mühlis</a:t>
            </a:r>
            <a:endParaRPr lang="de-DE" b="1" dirty="0">
              <a:latin typeface="Brush Script MT" panose="03060802040406070304" pitchFamily="66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611560" y="980728"/>
            <a:ext cx="77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Nutzen Sie gerne unsere QR-Codes für Ihre Mitteilung an uns.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5580113" y="1604646"/>
            <a:ext cx="2554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5400" b="1" dirty="0">
                <a:solidFill>
                  <a:prstClr val="black"/>
                </a:solidFill>
                <a:latin typeface="Brush Script MT" panose="03060802040406070304" pitchFamily="66" charset="0"/>
              </a:rPr>
              <a:t>Schule</a:t>
            </a:r>
            <a:endParaRPr lang="de-DE" b="1" dirty="0">
              <a:solidFill>
                <a:prstClr val="black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444263"/>
            <a:ext cx="2560475" cy="2560475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169" y="2527975"/>
            <a:ext cx="2476763" cy="247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1371600" y="273050"/>
            <a:ext cx="7772400" cy="1143000"/>
          </a:xfrm>
        </p:spPr>
        <p:txBody>
          <a:bodyPr>
            <a:normAutofit/>
          </a:bodyPr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Klassenbildung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quarter" idx="4294967295"/>
          </p:nvPr>
        </p:nvSpPr>
        <p:spPr>
          <a:xfrm>
            <a:off x="1115616" y="1600200"/>
            <a:ext cx="7464300" cy="4495800"/>
          </a:xfrm>
          <a:ln>
            <a:noFill/>
          </a:ln>
        </p:spPr>
        <p:txBody>
          <a:bodyPr>
            <a:noAutofit/>
          </a:bodyPr>
          <a:lstStyle/>
          <a:p>
            <a:pPr indent="0">
              <a:buNone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Klassenbildung erfolgt nach </a:t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folgenden Kriterien:</a:t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Wunsch </a:t>
            </a:r>
          </a:p>
          <a:p>
            <a:pPr indent="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Straße/Wohngebiet</a:t>
            </a:r>
          </a:p>
          <a:p>
            <a:pPr indent="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gleichmäßige Verteilung Mädchen/Jungen</a:t>
            </a:r>
          </a:p>
          <a:p>
            <a:pPr indent="0"/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Kindergarten</a:t>
            </a:r>
          </a:p>
          <a:p>
            <a:pPr indent="0">
              <a:buNone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buNone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</a:t>
            </a:r>
            <a:r>
              <a:rPr lang="de-DE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Wunschbox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mit den „Wunschzetteln“ steht am Infoabend        (23. April 2026) für Sie bereit. Gern können die Wünsche auch per Mail zugesandt werden an: verwaltung@muehlenschule.de</a:t>
            </a:r>
          </a:p>
          <a:p>
            <a:pPr indent="0">
              <a:buNone/>
            </a:pPr>
            <a:endParaRPr lang="de-DE" sz="2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Gerade Verbindung 11"/>
          <p:cNvCxnSpPr/>
          <p:nvPr/>
        </p:nvCxnSpPr>
        <p:spPr>
          <a:xfrm rot="5400000">
            <a:off x="2969656" y="3159136"/>
            <a:ext cx="0" cy="298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 descr="C:\Users\Elke\AppData\Local\Microsoft\Windows\Temporary Internet Files\Content.IE5\N0WI9T80\Doppel-Redstonetruhe[1].png"/>
          <p:cNvPicPr>
            <a:picLocks noChangeArrowheads="1"/>
          </p:cNvPicPr>
          <p:nvPr/>
        </p:nvPicPr>
        <p:blipFill>
          <a:blip r:embed="rId2" cstate="print">
            <a:lum bright="41000"/>
          </a:blip>
          <a:srcRect/>
          <a:stretch>
            <a:fillRect/>
          </a:stretch>
        </p:blipFill>
        <p:spPr bwMode="auto">
          <a:xfrm>
            <a:off x="6948264" y="3284984"/>
            <a:ext cx="1728788" cy="158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Elke\AppData\Local\Microsoft\Windows\Temporary Internet Files\Content.IE5\NPK3O562\schultuete-1[1]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020272" y="2446929"/>
            <a:ext cx="2123728" cy="23821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1371600" y="0"/>
            <a:ext cx="7772400" cy="908720"/>
          </a:xfrm>
        </p:spPr>
        <p:txBody>
          <a:bodyPr>
            <a:normAutofit/>
          </a:bodyPr>
          <a:lstStyle/>
          <a:p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Termine bis zur Einschulung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quarter" idx="4294967295"/>
          </p:nvPr>
        </p:nvSpPr>
        <p:spPr>
          <a:xfrm>
            <a:off x="1525650" y="980728"/>
            <a:ext cx="7618350" cy="568863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de-DE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Schnuppertage in der Schule</a:t>
            </a:r>
            <a:r>
              <a:rPr lang="de-DE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Kinder der ansässigen Kindergärten machen vor den Sommerferien einen Rundgang auf dem Schulgelände</a:t>
            </a:r>
          </a:p>
          <a:p>
            <a:pPr>
              <a:lnSpc>
                <a:spcPct val="120000"/>
              </a:lnSpc>
              <a:defRPr/>
            </a:pPr>
            <a:r>
              <a:rPr lang="de-DE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Schnuppertag </a:t>
            </a:r>
          </a:p>
          <a:p>
            <a:pPr marL="0" indent="0">
              <a:buNone/>
              <a:defRPr/>
            </a:pPr>
            <a:r>
              <a:rPr lang="de-DE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für Kinder, die eine andere Kita besuchen </a:t>
            </a:r>
          </a:p>
          <a:p>
            <a:pPr marL="0" indent="0">
              <a:buNone/>
              <a:defRPr/>
            </a:pPr>
            <a:r>
              <a:rPr lang="de-DE" sz="2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Freitag, 29. Mai 2026, 9:15 – 11:15 Uhr</a:t>
            </a:r>
          </a:p>
          <a:p>
            <a:pPr>
              <a:lnSpc>
                <a:spcPct val="120000"/>
              </a:lnSpc>
              <a:defRPr/>
            </a:pPr>
            <a:r>
              <a:rPr lang="de-DE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1. Elternabend</a:t>
            </a:r>
            <a:r>
              <a:rPr lang="de-DE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Donnerstag, 13. August 2026 – 19:30 Uhr</a:t>
            </a:r>
            <a:endParaRPr lang="de-DE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600" indent="-273600">
              <a:lnSpc>
                <a:spcPct val="120000"/>
              </a:lnSpc>
              <a:defRPr/>
            </a:pPr>
            <a:r>
              <a:rPr lang="de-DE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Einschulungsgottesdienst</a:t>
            </a:r>
          </a:p>
          <a:p>
            <a:pPr marL="273600" indent="-273600">
              <a:lnSpc>
                <a:spcPct val="120000"/>
              </a:lnSpc>
              <a:buNone/>
              <a:defRPr/>
            </a:pPr>
            <a:r>
              <a:rPr lang="de-DE" sz="2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Freitag, 14. August 2026 – 15.30 Uhr</a:t>
            </a:r>
            <a:endParaRPr lang="de-DE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Tag der Einschulung  - Samstag, 15. August 2026</a:t>
            </a: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9:00 Uhr/10:15 Uhr/11:30 Uhr Einschulungsfeiern nacheinander für jede einzelne Klasse</a:t>
            </a:r>
          </a:p>
          <a:p>
            <a:pPr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Kurzfristige Änderungen behalten wir uns vor.</a:t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ctylos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674</Words>
  <Application>Microsoft Office PowerPoint</Application>
  <PresentationFormat>Bildschirmpräsentation (4:3)</PresentationFormat>
  <Paragraphs>130</Paragraphs>
  <Slides>12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1" baseType="lpstr">
      <vt:lpstr>Arial</vt:lpstr>
      <vt:lpstr>Brush Script MT</vt:lpstr>
      <vt:lpstr>Calibri</vt:lpstr>
      <vt:lpstr>Comic Sans MS</vt:lpstr>
      <vt:lpstr>Lucida Sans Unicode</vt:lpstr>
      <vt:lpstr>Wingdings</vt:lpstr>
      <vt:lpstr>Wingdings 2</vt:lpstr>
      <vt:lpstr>Dactylos</vt:lpstr>
      <vt:lpstr>Picture</vt:lpstr>
      <vt:lpstr>HERZLICH  WILLKOMMEN  in der Mühlenschule Holm-Seppensen Grundschule</vt:lpstr>
      <vt:lpstr>Schulorganisation</vt:lpstr>
      <vt:lpstr>Unsere Schüler</vt:lpstr>
      <vt:lpstr>Unterrichtstag Ihres Kindes in der 1. Klasse</vt:lpstr>
      <vt:lpstr>Stundentafel</vt:lpstr>
      <vt:lpstr>PowerPoint-Präsentation</vt:lpstr>
      <vt:lpstr>PowerPoint-Präsentation</vt:lpstr>
      <vt:lpstr>Klassenbildung</vt:lpstr>
      <vt:lpstr>Termine bis zur Einschulung</vt:lpstr>
      <vt:lpstr>Wissenswertes…</vt:lpstr>
      <vt:lpstr>Eltern engagieren sich … </vt:lpstr>
      <vt:lpstr>Wir freuen uns auf Ihre Kinder!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 in der Mühlenschule Holm-Seppensen Grundschule</dc:title>
  <dc:creator>Anton</dc:creator>
  <cp:lastModifiedBy>Sekretariat</cp:lastModifiedBy>
  <cp:revision>194</cp:revision>
  <cp:lastPrinted>2023-04-19T12:37:10Z</cp:lastPrinted>
  <dcterms:created xsi:type="dcterms:W3CDTF">2016-04-09T17:25:47Z</dcterms:created>
  <dcterms:modified xsi:type="dcterms:W3CDTF">2026-04-13T09:13:11Z</dcterms:modified>
</cp:coreProperties>
</file>